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880" r:id="rId2"/>
    <p:sldId id="819" r:id="rId3"/>
    <p:sldId id="826" r:id="rId4"/>
    <p:sldId id="881" r:id="rId5"/>
    <p:sldId id="830" r:id="rId6"/>
    <p:sldId id="848" r:id="rId7"/>
    <p:sldId id="827" r:id="rId8"/>
    <p:sldId id="890" r:id="rId9"/>
    <p:sldId id="891" r:id="rId10"/>
    <p:sldId id="892" r:id="rId11"/>
    <p:sldId id="893" r:id="rId12"/>
    <p:sldId id="894" r:id="rId13"/>
    <p:sldId id="896" r:id="rId14"/>
    <p:sldId id="897" r:id="rId15"/>
    <p:sldId id="898" r:id="rId16"/>
    <p:sldId id="306" r:id="rId17"/>
    <p:sldId id="271" r:id="rId18"/>
    <p:sldId id="277" r:id="rId19"/>
    <p:sldId id="899" r:id="rId20"/>
    <p:sldId id="900" r:id="rId21"/>
    <p:sldId id="828" r:id="rId22"/>
    <p:sldId id="902" r:id="rId23"/>
    <p:sldId id="884" r:id="rId24"/>
    <p:sldId id="843" r:id="rId25"/>
    <p:sldId id="889" r:id="rId26"/>
    <p:sldId id="887" r:id="rId27"/>
    <p:sldId id="903" r:id="rId28"/>
    <p:sldId id="869" r:id="rId29"/>
    <p:sldId id="901" r:id="rId30"/>
    <p:sldId id="874" r:id="rId31"/>
  </p:sldIdLst>
  <p:sldSz cx="12192000" cy="6858000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DDDDD"/>
    <a:srgbClr val="000000"/>
    <a:srgbClr val="0000FF"/>
    <a:srgbClr val="EAEAEA"/>
    <a:srgbClr val="00FFFF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52" autoAdjust="0"/>
  </p:normalViewPr>
  <p:slideViewPr>
    <p:cSldViewPr>
      <p:cViewPr>
        <p:scale>
          <a:sx n="70" d="100"/>
          <a:sy n="70" d="100"/>
        </p:scale>
        <p:origin x="-744" y="144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10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5" tIns="49548" rIns="99095" bIns="495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5" tIns="49548" rIns="99095" bIns="495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01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5" tIns="49548" rIns="99095" bIns="495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01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95" tIns="49548" rIns="99095" bIns="4954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16EB8A19-2B24-4A4A-B652-75586D7CF77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178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66" tIns="49533" rIns="99066" bIns="49533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66" tIns="49533" rIns="99066" bIns="4953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800100"/>
            <a:ext cx="68214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79975"/>
            <a:ext cx="521176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66" tIns="49533" rIns="99066" bIns="495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8363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58363"/>
            <a:ext cx="3079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Narrow" pitchFamily="34" charset="0"/>
              </a:defRPr>
            </a:lvl1pPr>
          </a:lstStyle>
          <a:p>
            <a:pPr>
              <a:defRPr/>
            </a:pPr>
            <a:fld id="{EF3B3B14-89AE-416A-81BF-554B98BD2AF2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1185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3C5A3647-FF4C-40FA-9635-F1860865FAD2}" type="slidenum">
              <a:rPr lang="en-US" sz="1200" smtClean="0">
                <a:latin typeface="Arial Narrow" pitchFamily="34" charset="0"/>
              </a:rPr>
              <a:pPr>
                <a:buSzPct val="100000"/>
              </a:pPr>
              <a:t>1</a:t>
            </a:fld>
            <a:endParaRPr lang="en-US" sz="1200" smtClean="0">
              <a:latin typeface="Arial Narrow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4BB1682C-D7DA-4440-BFDF-155910F5C112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10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CBA6FFCE-5852-4D2D-9231-A56D9DBAD265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11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9D3DAF94-F1EC-427E-ACAE-E6BFC966A8A8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12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4D3024CF-0493-4E28-A9DD-DF96F0819CA4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13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520170B7-15DC-4FEE-9A8A-A7752B454858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14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982EAD43-F62A-48AF-89F6-9A61E197D8E8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15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5CCCA426-EAD1-4946-AF45-F2CEE609C282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16</a:t>
            </a:fld>
            <a:endParaRPr lang="en-US" sz="1300" smtClean="0">
              <a:latin typeface="Arial Narrow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/>
          <a:lstStyle/>
          <a:p>
            <a:pPr eaLnBrk="1" hangingPunct="1"/>
            <a:endParaRPr lang="it-IT" alt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DEAE868C-81E5-4E24-BD4E-53C2B498501B}" type="slidenum">
              <a:rPr lang="en-US" sz="1200" smtClean="0"/>
              <a:pPr>
                <a:buSzPct val="100000"/>
              </a:pPr>
              <a:t>17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/>
          <a:lstStyle/>
          <a:p>
            <a:endParaRPr lang="it-IT" alt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6DD17D24-55FE-46B4-BD51-A9E6B89B8E18}" type="slidenum">
              <a:rPr lang="en-US" sz="1200" smtClean="0"/>
              <a:pPr>
                <a:buSzPct val="100000"/>
              </a:pPr>
              <a:t>18</a:t>
            </a:fld>
            <a:endParaRPr 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/>
          <a:lstStyle/>
          <a:p>
            <a:endParaRPr lang="it-IT" alt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BA31E607-A06D-401E-90BF-E625D04C65EF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19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E32F3802-908E-4223-A26E-B3F26E80F905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Наблюдаемые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прогнозируемые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значения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модели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сравнения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: (A)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первый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лимитирующий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ОП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ОЭ (◊;) и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остаточные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значения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(×),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рассчитанные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помощи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модели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смешанных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эффектов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Результаты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расчёта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допустимого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надоя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молока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ОЭ и ОП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представлены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Рисунке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4.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Допустимое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молоко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ОП и ОЭ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спрогнозировано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достаточно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точно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общей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величине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R2 = 0,76 и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среднеквадратической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ошибке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= 1,59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кг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. В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данном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случае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допустимое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молоко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ОП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было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спрогнозировано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более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точно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допустимое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молоко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ОЭ (R2 = 0,82 и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среднеквадратическая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ошибка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= 1,12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кг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; R2 = 0,76 и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среднеквадратическая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ошибка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= 1,96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кг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" pitchFamily="18" charset="0"/>
              </a:rPr>
              <a:t>соответственно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</a:rPr>
              <a:t>).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8F829433-7580-42A7-9D9C-6B755BDFEC24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20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7DE434C4-F990-4EDC-937E-5F1DE9136902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21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3C2B022C-EE5E-4FC6-B009-9CA21F834991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22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113D1A56-2E9E-45CA-A0BE-470BE554C3BA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23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C34262A3-096B-47DA-BA58-15B415617B0E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24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0A7C6F52-7A06-4805-B062-B29C227F7031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28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CA658D35-2158-4C5F-913E-76481927F124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29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CAB6B004-EB0C-4198-910D-B236E4FB4FB5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3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EA1E6C43-8F9C-4196-A7C9-03B0DF34F0DF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4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AB20F53C-D69C-461D-8DEA-FEA84AD44AFE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5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96F3B141-E0B8-472E-836F-A40C5A262A2E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6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48F56297-1E49-42D7-9BD8-0748FFB848FD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7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D2AC08A8-4B9C-4B7C-9E93-775184D9C2DD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8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02F858A2-136C-4F65-B9D7-873A31CEC3BC}" type="slidenum">
              <a:rPr lang="en-US" sz="1300" smtClean="0">
                <a:latin typeface="Arial Narrow" pitchFamily="34" charset="0"/>
              </a:rPr>
              <a:pPr>
                <a:buSzPct val="100000"/>
              </a:pPr>
              <a:t>9</a:t>
            </a:fld>
            <a:endParaRPr lang="en-US" sz="130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0EED691-A017-41F1-8BCE-EA97FF2D6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2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A0F1-BA17-4A77-8A24-F237A33F7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8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BAAD-E006-4319-99D6-0D39A4C1C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577B-5C68-4FD3-8397-6225FC39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E58421A-80B9-4DEA-A503-F76B850B2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5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AC4D-6C44-4F8F-A2A2-F8C63CA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7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4D4B-4EC5-4999-8872-66D1A44D7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B75C-8EA5-4D93-8BFF-6E6D79A3C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1CBB-8B1F-4B0F-9DB4-56C7271F1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55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D1F6-D8DE-435A-9988-1CE691E8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7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75A8-6437-4FDA-9287-9D4E68DF9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9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A19AC9E-6A1B-41D6-89DD-B9A5ECF29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7" r:id="rId2"/>
    <p:sldLayoutId id="2147484116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7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umen.i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info@rumen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men.i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572375" y="5907088"/>
            <a:ext cx="25923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1200">
                <a:latin typeface="Verdana" pitchFamily="34" charset="0"/>
              </a:rPr>
              <a:t>Web: </a:t>
            </a:r>
            <a:r>
              <a:rPr lang="en-US" sz="1400" b="0" u="sng">
                <a:solidFill>
                  <a:srgbClr val="0070C0"/>
                </a:solidFill>
                <a:latin typeface="Arial Black" pitchFamily="34" charset="0"/>
                <a:hlinkClick r:id="rId3"/>
              </a:rPr>
              <a:t>www.rumen.it</a:t>
            </a:r>
          </a:p>
          <a:p>
            <a:pPr>
              <a:lnSpc>
                <a:spcPct val="30000"/>
              </a:lnSpc>
              <a:buSzPct val="100000"/>
            </a:pPr>
            <a:endParaRPr lang="en-US" sz="1400" b="0" u="sng">
              <a:solidFill>
                <a:srgbClr val="0070C0"/>
              </a:solidFill>
              <a:latin typeface="Arial Black" pitchFamily="34" charset="0"/>
              <a:hlinkClick r:id="rId3"/>
            </a:endParaRPr>
          </a:p>
          <a:p>
            <a:pPr>
              <a:buSzPct val="100000"/>
            </a:pPr>
            <a:r>
              <a:rPr lang="en-US" sz="1200">
                <a:latin typeface="Verdana" pitchFamily="34" charset="0"/>
              </a:rPr>
              <a:t>E-mail: </a:t>
            </a:r>
            <a:r>
              <a:rPr lang="en-US" sz="1400" b="0" u="sng">
                <a:solidFill>
                  <a:srgbClr val="0070C0"/>
                </a:solidFill>
                <a:latin typeface="Arial Black" pitchFamily="34" charset="0"/>
                <a:hlinkClick r:id="rId4"/>
              </a:rPr>
              <a:t>info@rumen.it</a:t>
            </a:r>
            <a:endParaRPr lang="en-US" sz="1400" b="0" u="sng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3" name="Picture 9" descr="vacca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5726113"/>
            <a:ext cx="6365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43025" y="5734050"/>
            <a:ext cx="4119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1200" b="0" i="1">
                <a:latin typeface="Verdana" pitchFamily="34" charset="0"/>
              </a:rPr>
              <a:t>Эрманно Мелли</a:t>
            </a:r>
          </a:p>
          <a:p>
            <a:pPr>
              <a:buSzPct val="100000"/>
            </a:pPr>
            <a:endParaRPr lang="en-US" sz="1200" b="0" i="1">
              <a:latin typeface="Verdana" pitchFamily="34" charset="0"/>
            </a:endParaRPr>
          </a:p>
          <a:p>
            <a:pPr>
              <a:lnSpc>
                <a:spcPct val="110000"/>
              </a:lnSpc>
              <a:buSzPct val="100000"/>
            </a:pPr>
            <a:r>
              <a:rPr lang="en-US" sz="1000">
                <a:latin typeface="Verdana" pitchFamily="34" charset="0"/>
              </a:rPr>
              <a:t>RUM&amp;N Sas</a:t>
            </a:r>
          </a:p>
          <a:p>
            <a:pPr>
              <a:lnSpc>
                <a:spcPct val="110000"/>
              </a:lnSpc>
              <a:buSzPct val="100000"/>
            </a:pPr>
            <a:r>
              <a:rPr lang="en-US" sz="1000">
                <a:latin typeface="Verdana" pitchFamily="34" charset="0"/>
              </a:rPr>
              <a:t>Via Sant’Ambrogio, 4/A - 42123 Reggio Emilia - ИТАЛИЯ</a:t>
            </a:r>
          </a:p>
        </p:txBody>
      </p:sp>
      <p:sp>
        <p:nvSpPr>
          <p:cNvPr id="5125" name="Segnaposto numero diapositiva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730D0F8A-F013-440B-BB08-5FFB9B1E6F43}" type="slidenum">
              <a:rPr lang="en-US" sz="1200" smtClean="0">
                <a:solidFill>
                  <a:srgbClr val="045C75"/>
                </a:solidFill>
              </a:rPr>
              <a:pPr>
                <a:buSzPct val="100000"/>
              </a:pPr>
              <a:t>1</a:t>
            </a:fld>
            <a:endParaRPr lang="en-US" sz="1200" smtClean="0">
              <a:solidFill>
                <a:srgbClr val="045C75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6225" y="457200"/>
            <a:ext cx="2376488" cy="11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8867775" y="900113"/>
            <a:ext cx="2089150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5913" y="3522663"/>
            <a:ext cx="5857875" cy="7175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ClrTx/>
              <a:buFont typeface="Arial" charset="0"/>
              <a:buNone/>
            </a:pPr>
            <a:r>
              <a:rPr lang="en-US" sz="4400" smtClean="0">
                <a:solidFill>
                  <a:srgbClr val="0B5395"/>
                </a:solidFill>
                <a:cs typeface="Tahoma" pitchFamily="34" charset="0"/>
              </a:rPr>
              <a:t>   </a:t>
            </a:r>
            <a:r>
              <a:rPr lang="en-US" sz="2400" b="1" smtClean="0">
                <a:solidFill>
                  <a:srgbClr val="0B5395"/>
                </a:solidFill>
                <a:latin typeface="Tahoma" pitchFamily="34" charset="0"/>
                <a:cs typeface="Tahoma" pitchFamily="34" charset="0"/>
              </a:rPr>
              <a:t>Nutritional Dynamic System</a:t>
            </a:r>
          </a:p>
        </p:txBody>
      </p:sp>
      <p:pic>
        <p:nvPicPr>
          <p:cNvPr id="5129" name="Immagine 14" descr="NDS Profession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86013"/>
            <a:ext cx="5867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30400" y="2197100"/>
            <a:ext cx="92900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SzPct val="100000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Критерии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которых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основана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CNCPS,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включают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следующие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just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b="0" dirty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BD0D9"/>
              </a:buClr>
              <a:buSzPct val="95000"/>
              <a:buFont typeface="Calibri" pitchFamily="34" charset="0"/>
              <a:buAutoNum type="arabicPeriod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Входные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данные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необходимые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модели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находятся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свободном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доступе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ферме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или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могут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быть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получены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при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помощи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анализов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фракций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нутриентов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лабораториях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анализу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кормов</a:t>
            </a:r>
            <a:endParaRPr lang="en-US" b="0" dirty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BD0D9"/>
              </a:buClr>
              <a:buSzPct val="95000"/>
              <a:buFont typeface="Calibri" pitchFamily="34" charset="0"/>
              <a:buAutoNum type="arabicPeriod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основана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результатах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достоверных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опубликованных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исследований</a:t>
            </a:r>
            <a:endParaRPr lang="en-US" b="0" dirty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BD0D9"/>
              </a:buClr>
              <a:buSzPct val="95000"/>
              <a:buFont typeface="Calibri" pitchFamily="34" charset="0"/>
              <a:buAutoNum type="arabicPeriod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обновляется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мере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появления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новой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информации</a:t>
            </a:r>
            <a:endParaRPr lang="en-US" b="0" dirty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BD0D9"/>
              </a:buClr>
              <a:buSzPct val="95000"/>
              <a:buFont typeface="Calibri" pitchFamily="34" charset="0"/>
              <a:buAutoNum type="arabicPeriod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Выходные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данные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модели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позволяют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производителям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совершенствовать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свои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программы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кормления</a:t>
            </a:r>
            <a:endParaRPr lang="en-US" b="0" dirty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BD0D9"/>
              </a:buClr>
              <a:buSzPct val="95000"/>
              <a:buFont typeface="Calibri" pitchFamily="34" charset="0"/>
              <a:buAutoNum type="arabicPeriod"/>
            </a:pP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регулярно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используется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специалистами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управлении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кормлением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принятии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решений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"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месте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" 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концепции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CNCPS </a:t>
            </a: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платформе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NDS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92313" y="2095500"/>
            <a:ext cx="84232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SzPct val="100000"/>
            </a:pP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Модель 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CNCPS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отличается от других стандартных систем кормления (называемых 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статическими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или эмпирическими), так как она включает динамические аспекты пищеварения и поэтому является 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динамической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моделью, в соответствии с которой усвояемость нутриентов, в первую очередь, в рубце, описывается при помощи ряда нелинейных уровней, полученных в результате исследований.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03388" y="2070100"/>
            <a:ext cx="892968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en-US" dirty="0" err="1">
                <a:solidFill>
                  <a:srgbClr val="02303E"/>
                </a:solidFill>
                <a:latin typeface="Tahoma" pitchFamily="34" charset="0"/>
              </a:rPr>
              <a:t>Статическая</a:t>
            </a:r>
            <a:r>
              <a:rPr lang="en-US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2303E"/>
                </a:solidFill>
                <a:latin typeface="Tahoma" pitchFamily="34" charset="0"/>
              </a:rPr>
              <a:t>система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: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значения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энергии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и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протеина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являются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неотъемлемыми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характеристиками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каждого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корма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который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обладает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уникальными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значениями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(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энергии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и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протеина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),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независимо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от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характеристик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животных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и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их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рационов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.</a:t>
            </a: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en-US" dirty="0" err="1">
                <a:solidFill>
                  <a:srgbClr val="02303E"/>
                </a:solidFill>
                <a:latin typeface="Tahoma" pitchFamily="34" charset="0"/>
              </a:rPr>
              <a:t>Динамическая</a:t>
            </a:r>
            <a:r>
              <a:rPr lang="en-US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2303E"/>
                </a:solidFill>
                <a:latin typeface="Tahoma" pitchFamily="34" charset="0"/>
              </a:rPr>
              <a:t>система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: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осуществляет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симуляцию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влияния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потребления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нутриентов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рубцовой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ферментации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кишечного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пищеварения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,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всасывания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и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метаболизма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, в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зависимости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от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продуктивности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 </a:t>
            </a:r>
            <a:r>
              <a:rPr lang="en-US" b="0" dirty="0" err="1">
                <a:solidFill>
                  <a:srgbClr val="02303E"/>
                </a:solidFill>
                <a:latin typeface="Tahoma" pitchFamily="34" charset="0"/>
              </a:rPr>
              <a:t>животного</a:t>
            </a:r>
            <a:r>
              <a:rPr lang="en-US" b="0" dirty="0">
                <a:solidFill>
                  <a:srgbClr val="02303E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ttangolo 6"/>
          <p:cNvSpPr>
            <a:spLocks noChangeArrowheads="1"/>
          </p:cNvSpPr>
          <p:nvPr/>
        </p:nvSpPr>
        <p:spPr bwMode="auto">
          <a:xfrm>
            <a:off x="2255838" y="5235575"/>
            <a:ext cx="794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NDS Professional является динамической системой разработки рационов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684338" y="2325688"/>
            <a:ext cx="822801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9763" indent="-246063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en-US">
                <a:solidFill>
                  <a:srgbClr val="02303E"/>
                </a:solidFill>
                <a:latin typeface="Tahoma" pitchFamily="34" charset="0"/>
              </a:rPr>
              <a:t>Динамическая система</a:t>
            </a:r>
            <a:r>
              <a:rPr lang="en-US" b="0">
                <a:solidFill>
                  <a:srgbClr val="02303E"/>
                </a:solidFill>
                <a:latin typeface="Tahoma" pitchFamily="34" charset="0"/>
              </a:rPr>
              <a:t>: разбивает</a:t>
            </a:r>
            <a:r>
              <a:rPr lang="en-US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углеводы и протеин на фракции и моделирует их ферментацию/переваривание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en-US" b="0">
              <a:solidFill>
                <a:srgbClr val="02303E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en-US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Сравнение динамической и статической систем</a:t>
            </a:r>
          </a:p>
          <a:p>
            <a:pPr lvl="1">
              <a:lnSpc>
                <a:spcPct val="150000"/>
              </a:lnSpc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Объёмы фракций нутриентов, ферментируемых/разлагаемых в рубце, зависят от скорости распада и прохождения </a:t>
            </a:r>
          </a:p>
          <a:p>
            <a:pPr lvl="1">
              <a:lnSpc>
                <a:spcPct val="150000"/>
              </a:lnSpc>
              <a:buClr>
                <a:srgbClr val="0F6FC6"/>
              </a:buClr>
              <a:buSzPct val="85000"/>
              <a:buFont typeface="Wingdings" pitchFamily="2" charset="2"/>
              <a:buChar char="q"/>
            </a:pPr>
            <a:r>
              <a:rPr lang="en-US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- Значения разлагаемости углеводов и протеина не являются постоянными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82788" y="2190750"/>
            <a:ext cx="7785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SzPct val="100000"/>
            </a:pPr>
            <a:r>
              <a:rPr lang="en-US">
                <a:solidFill>
                  <a:srgbClr val="02303E"/>
                </a:solidFill>
                <a:latin typeface="Arial Black" pitchFamily="34" charset="0"/>
              </a:rPr>
              <a:t>CNCPS применяет кинетический подход, предложенный Waldo et al. для описания ферментативного переваривания однородного пула нутриентов для протеина и углеводов. 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Immagine 5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8" name="Object 2"/>
          <p:cNvGraphicFramePr>
            <a:graphicFrameLocks noChangeAspect="1"/>
          </p:cNvGraphicFramePr>
          <p:nvPr/>
        </p:nvGraphicFramePr>
        <p:xfrm>
          <a:off x="3875088" y="3581400"/>
          <a:ext cx="40005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7" imgW="816840" imgH="324720" progId="Equation.3">
                  <p:embed/>
                </p:oleObj>
              </mc:Choice>
              <mc:Fallback>
                <p:oleObj name="Equation" r:id="rId7" imgW="816840" imgH="324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3581400"/>
                        <a:ext cx="40005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2038" y="6280150"/>
            <a:ext cx="3240087" cy="461963"/>
          </a:xfrm>
        </p:spPr>
        <p:txBody>
          <a:bodyPr lIns="92075" tIns="46038" rIns="92075" bIns="46038" anchor="ctr">
            <a:noAutofit/>
          </a:bodyPr>
          <a:lstStyle/>
          <a:p>
            <a:pPr>
              <a:buSzPct val="100000"/>
            </a:pPr>
            <a:r>
              <a:rPr lang="en-US" sz="1600" b="1" smtClean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Динамика корма в рубце </a:t>
            </a:r>
          </a:p>
        </p:txBody>
      </p:sp>
      <p:pic>
        <p:nvPicPr>
          <p:cNvPr id="19462" name="Immagin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74838"/>
            <a:ext cx="526415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diritto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360988" y="3133725"/>
            <a:ext cx="0" cy="2413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673600" y="3135313"/>
            <a:ext cx="6873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656138" y="3995738"/>
            <a:ext cx="6873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708650" y="2740025"/>
            <a:ext cx="0" cy="28067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664075" y="2740025"/>
            <a:ext cx="1027113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662488" y="3455988"/>
            <a:ext cx="1028700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1DEC2918-42F6-4486-BBF9-02D57B3BC6BC}" type="slidenum">
              <a:rPr lang="en-US" sz="1600" smtClean="0">
                <a:solidFill>
                  <a:srgbClr val="A6A6A6"/>
                </a:solidFill>
              </a:rPr>
              <a:pPr>
                <a:buSzPct val="100000"/>
              </a:pPr>
              <a:t>16</a:t>
            </a:fld>
            <a:endParaRPr lang="en-US" sz="1600" smtClean="0">
              <a:solidFill>
                <a:srgbClr val="A6A6A6"/>
              </a:solidFill>
            </a:endParaRP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404813"/>
            <a:ext cx="1412875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625013" y="573088"/>
            <a:ext cx="1223962" cy="46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29523"/>
              </p:ext>
            </p:extLst>
          </p:nvPr>
        </p:nvGraphicFramePr>
        <p:xfrm>
          <a:off x="3143250" y="1384300"/>
          <a:ext cx="7417246" cy="3017358"/>
        </p:xfrm>
        <a:graphic>
          <a:graphicData uri="http://schemas.openxmlformats.org/drawingml/2006/table">
            <a:tbl>
              <a:tblPr/>
              <a:tblGrid>
                <a:gridCol w="1407903"/>
                <a:gridCol w="6009343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Фракции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углеводов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(СНО)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A1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Уксусная, пропионовая, масляная кислоты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A2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Молочная кислота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A3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Органические кислоты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A4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Общие сахара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B1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Общий крахмал 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B2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Растворимая клетчатка (с учётом различий)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B3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Потенциально усвояемая НДК (pdNDF = aNDFom - CHO C)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 C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uNDF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недоступная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НДК)</a:t>
                      </a:r>
                    </a:p>
                  </a:txBody>
                  <a:tcPr marL="91455" marR="91455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3357"/>
              </p:ext>
            </p:extLst>
          </p:nvPr>
        </p:nvGraphicFramePr>
        <p:xfrm>
          <a:off x="3163888" y="4427538"/>
          <a:ext cx="7396608" cy="2255232"/>
        </p:xfrm>
        <a:graphic>
          <a:graphicData uri="http://schemas.openxmlformats.org/drawingml/2006/table">
            <a:tbl>
              <a:tblPr/>
              <a:tblGrid>
                <a:gridCol w="1404311"/>
                <a:gridCol w="5992297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Фракции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протеина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(PRO)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 A1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 аммиака (эквивалент СП), доступный немедленно</a:t>
                      </a:r>
                    </a:p>
                  </a:txBody>
                  <a:tcPr marL="91434" marR="91434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 A2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Истинный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растворимый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протеин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разлагаемый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быстрее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91434" marR="91434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 B1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Истинный растворимый протеин, разлагаемый медленнее</a:t>
                      </a:r>
                    </a:p>
                  </a:txBody>
                  <a:tcPr marL="91434" marR="91434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 B2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Истинный протеин, связанный с НДК и разлагаемый медленно</a:t>
                      </a:r>
                    </a:p>
                  </a:txBody>
                  <a:tcPr marL="91434" marR="91434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 C</a:t>
                      </a:r>
                    </a:p>
                  </a:txBody>
                  <a:tcPr marL="91434" marR="91434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Недоступный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истинный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протеин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связанный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763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 КДК)</a:t>
                      </a:r>
                    </a:p>
                  </a:txBody>
                  <a:tcPr marL="91434" marR="91434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3163888" y="915988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  <p:pic>
        <p:nvPicPr>
          <p:cNvPr id="20539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149475"/>
            <a:ext cx="70897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09238B97-74CD-4935-9E68-100C14E9D0F6}" type="slidenum">
              <a:rPr lang="en-US" sz="1600" smtClean="0">
                <a:solidFill>
                  <a:srgbClr val="A6A6A6"/>
                </a:solidFill>
              </a:rPr>
              <a:pPr>
                <a:buSzPct val="100000"/>
              </a:pPr>
              <a:t>17</a:t>
            </a:fld>
            <a:endParaRPr lang="en-US" sz="1600" smtClean="0">
              <a:solidFill>
                <a:srgbClr val="A6A6A6"/>
              </a:solidFill>
            </a:endParaRPr>
          </a:p>
        </p:txBody>
      </p:sp>
      <p:sp>
        <p:nvSpPr>
          <p:cNvPr id="1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3" y="1558925"/>
            <a:ext cx="6681787" cy="422275"/>
          </a:xfrm>
        </p:spPr>
        <p:txBody>
          <a:bodyPr lIns="92075" tIns="46038" rIns="92075" bIns="46038" anchor="ctr">
            <a:noAutofit/>
          </a:bodyPr>
          <a:lstStyle/>
          <a:p>
            <a:pPr>
              <a:buSzPct val="100000"/>
            </a:pPr>
            <a:r>
              <a:rPr lang="en-US" sz="2000" b="1" smtClean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Поток нутриентов в рубце: Прохождение и разложение</a:t>
            </a:r>
          </a:p>
        </p:txBody>
      </p:sp>
      <p:pic>
        <p:nvPicPr>
          <p:cNvPr id="11" name="Immagine 10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404813"/>
            <a:ext cx="1412875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625013" y="573088"/>
            <a:ext cx="1223962" cy="46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3176588" y="1022350"/>
            <a:ext cx="6416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  <p:pic>
        <p:nvPicPr>
          <p:cNvPr id="21512" name="Immagine 5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279650" y="1514475"/>
            <a:ext cx="871220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buSzPct val="100000"/>
            </a:pPr>
            <a:r>
              <a:rPr lang="en-US" sz="160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Расчёт НДК, разлагаемой в рубце (фракция pdNDF или CHOB3), из кукурузного силоса</a:t>
            </a:r>
          </a:p>
        </p:txBody>
      </p:sp>
      <p:sp>
        <p:nvSpPr>
          <p:cNvPr id="2054" name="Rectangle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648075" y="3500438"/>
            <a:ext cx="5989638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buFontTx/>
              <a:buChar char="•"/>
            </a:pPr>
            <a:r>
              <a:rPr lang="en-US" sz="1500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Где: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500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Rd = Количество pdNDF, фактически разлагаемое в рубце, г/д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500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I   = Потребление pdNDF из кукурузного силоса, г/д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500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kd = Скорость разложения pdNDF, %/ч</a:t>
            </a:r>
          </a:p>
          <a:p>
            <a:pPr marL="742950" lvl="1" indent="-285750" eaLnBrk="0" hangingPunct="0">
              <a:buFontTx/>
              <a:buChar char="–"/>
            </a:pPr>
            <a:r>
              <a:rPr lang="en-US" sz="1500" b="0">
                <a:solidFill>
                  <a:srgbClr val="02303E"/>
                </a:solidFill>
                <a:latin typeface="Tahoma" pitchFamily="34" charset="0"/>
                <a:cs typeface="Tahoma" pitchFamily="34" charset="0"/>
              </a:rPr>
              <a:t>kp = Скорость прохождения фуража, %/ч </a:t>
            </a: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4079875" y="2778125"/>
          <a:ext cx="49514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zione" r:id="rId4" imgW="1828800" imgH="419100" progId="Equation.3">
                  <p:embed/>
                </p:oleObj>
              </mc:Choice>
              <mc:Fallback>
                <p:oleObj name="Equazione" r:id="rId4" imgW="18288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2778125"/>
                        <a:ext cx="49514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3068638" y="5040313"/>
          <a:ext cx="71342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Vergelijking" r:id="rId6" imgW="2603500" imgH="419100" progId="Equation.3">
                  <p:embed/>
                </p:oleObj>
              </mc:Choice>
              <mc:Fallback>
                <p:oleObj name="Vergelijking" r:id="rId6" imgW="26035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5040313"/>
                        <a:ext cx="71342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fld id="{495006C9-4116-42C4-A8D2-39F93F82EE7B}" type="slidenum">
              <a:rPr lang="en-US" sz="1600" smtClean="0">
                <a:solidFill>
                  <a:srgbClr val="A6A6A6"/>
                </a:solidFill>
              </a:rPr>
              <a:pPr>
                <a:buSzPct val="100000"/>
              </a:pPr>
              <a:t>18</a:t>
            </a:fld>
            <a:endParaRPr lang="en-US" sz="1600" smtClean="0">
              <a:solidFill>
                <a:srgbClr val="A6A6A6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4838" y="404813"/>
            <a:ext cx="1412875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9625013" y="573088"/>
            <a:ext cx="1223962" cy="46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35413" y="2008188"/>
          <a:ext cx="5240337" cy="944012"/>
        </p:xfrm>
        <a:graphic>
          <a:graphicData uri="http://schemas.openxmlformats.org/drawingml/2006/table">
            <a:tbl>
              <a:tblPr/>
              <a:tblGrid>
                <a:gridCol w="1655762"/>
                <a:gridCol w="1801813"/>
                <a:gridCol w="178276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НДК, %СВ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pdNDF, %СВ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Потребление, кг СВ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44,0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32,9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8,2</a:t>
                      </a:r>
                    </a:p>
                  </a:txBody>
                  <a:tcPr marL="91456" marR="91456" marT="45503" marB="455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Ovale 2">
            <a:extLst>
              <a:ext uri="{FF2B5EF4-FFF2-40B4-BE49-F238E27FC236}"/>
            </a:extLst>
          </p:cNvPr>
          <p:cNvSpPr/>
          <p:nvPr/>
        </p:nvSpPr>
        <p:spPr>
          <a:xfrm>
            <a:off x="8818563" y="5049838"/>
            <a:ext cx="1384300" cy="8413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3178175" y="896938"/>
            <a:ext cx="6416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  <p:pic>
        <p:nvPicPr>
          <p:cNvPr id="22553" name="Immagine 5" descr="NDS Pro softwar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5" descr="NDS Pro softwa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035675" y="90488"/>
            <a:ext cx="1860550" cy="306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="ctr">
            <a:normAutofit fontScale="77500" lnSpcReduction="20000"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50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Потребляемый рацион</a:t>
            </a:r>
          </a:p>
        </p:txBody>
      </p:sp>
      <p:sp>
        <p:nvSpPr>
          <p:cNvPr id="23556" name="Titolo 1"/>
          <p:cNvSpPr txBox="1">
            <a:spLocks/>
          </p:cNvSpPr>
          <p:nvPr/>
        </p:nvSpPr>
        <p:spPr bwMode="auto">
          <a:xfrm>
            <a:off x="4321175" y="750888"/>
            <a:ext cx="1000125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>
                <a:latin typeface="Tahoma" pitchFamily="34" charset="0"/>
                <a:cs typeface="Tahoma" pitchFamily="34" charset="0"/>
              </a:rPr>
              <a:t>Пулы CHO</a:t>
            </a:r>
          </a:p>
        </p:txBody>
      </p:sp>
      <p:sp>
        <p:nvSpPr>
          <p:cNvPr id="23557" name="Titolo 1"/>
          <p:cNvSpPr txBox="1">
            <a:spLocks/>
          </p:cNvSpPr>
          <p:nvPr/>
        </p:nvSpPr>
        <p:spPr bwMode="auto">
          <a:xfrm>
            <a:off x="6253163" y="750888"/>
            <a:ext cx="1000125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>
                <a:latin typeface="Tahoma" pitchFamily="34" charset="0"/>
                <a:cs typeface="Tahoma" pitchFamily="34" charset="0"/>
              </a:rPr>
              <a:t>Пулы PRO</a:t>
            </a:r>
          </a:p>
        </p:txBody>
      </p:sp>
      <p:sp>
        <p:nvSpPr>
          <p:cNvPr id="23558" name="Titolo 1"/>
          <p:cNvSpPr txBox="1">
            <a:spLocks/>
          </p:cNvSpPr>
          <p:nvPr/>
        </p:nvSpPr>
        <p:spPr bwMode="auto">
          <a:xfrm>
            <a:off x="7681913" y="750888"/>
            <a:ext cx="785812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>
                <a:latin typeface="Tahoma" pitchFamily="34" charset="0"/>
                <a:cs typeface="Tahoma" pitchFamily="34" charset="0"/>
              </a:rPr>
              <a:t>Зола</a:t>
            </a:r>
          </a:p>
        </p:txBody>
      </p:sp>
      <p:sp>
        <p:nvSpPr>
          <p:cNvPr id="23559" name="Titolo 1"/>
          <p:cNvSpPr txBox="1">
            <a:spLocks/>
          </p:cNvSpPr>
          <p:nvPr/>
        </p:nvSpPr>
        <p:spPr bwMode="auto">
          <a:xfrm>
            <a:off x="8610600" y="750888"/>
            <a:ext cx="1571625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>
                <a:latin typeface="Tahoma" pitchFamily="34" charset="0"/>
                <a:cs typeface="Tahoma" pitchFamily="34" charset="0"/>
              </a:rPr>
              <a:t>Жир и жирные кислоты</a:t>
            </a:r>
          </a:p>
        </p:txBody>
      </p:sp>
      <p:cxnSp>
        <p:nvCxnSpPr>
          <p:cNvPr id="30" name="Connettore 1 8">
            <a:extLst>
              <a:ext uri="{FF2B5EF4-FFF2-40B4-BE49-F238E27FC236}"/>
            </a:extLst>
          </p:cNvPr>
          <p:cNvCxnSpPr/>
          <p:nvPr/>
        </p:nvCxnSpPr>
        <p:spPr>
          <a:xfrm>
            <a:off x="4895850" y="587375"/>
            <a:ext cx="4429125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426325" y="396875"/>
            <a:ext cx="0" cy="1952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11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15681" y="669132"/>
            <a:ext cx="161925" cy="1588"/>
          </a:xfrm>
          <a:prstGeom prst="line">
            <a:avLst/>
          </a:prstGeom>
          <a:ln w="15875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olo 1"/>
          <p:cNvSpPr txBox="1">
            <a:spLocks/>
          </p:cNvSpPr>
          <p:nvPr/>
        </p:nvSpPr>
        <p:spPr bwMode="auto">
          <a:xfrm>
            <a:off x="4610100" y="1293813"/>
            <a:ext cx="1143000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Разлагаемые CHO</a:t>
            </a:r>
          </a:p>
        </p:txBody>
      </p:sp>
      <p:sp>
        <p:nvSpPr>
          <p:cNvPr id="34" name="Titolo 1"/>
          <p:cNvSpPr txBox="1">
            <a:spLocks/>
          </p:cNvSpPr>
          <p:nvPr/>
        </p:nvSpPr>
        <p:spPr bwMode="auto">
          <a:xfrm>
            <a:off x="5916613" y="1293813"/>
            <a:ext cx="1143000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Разлагаемые PRO</a:t>
            </a:r>
          </a:p>
        </p:txBody>
      </p:sp>
      <p:cxnSp>
        <p:nvCxnSpPr>
          <p:cNvPr id="35" name="Connettore 1 20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6267450" y="1165226"/>
            <a:ext cx="257175" cy="0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olo 1"/>
          <p:cNvSpPr txBox="1">
            <a:spLocks/>
          </p:cNvSpPr>
          <p:nvPr/>
        </p:nvSpPr>
        <p:spPr bwMode="auto">
          <a:xfrm>
            <a:off x="5110163" y="1865313"/>
            <a:ext cx="1071562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Бактерии НСУ</a:t>
            </a:r>
          </a:p>
        </p:txBody>
      </p:sp>
      <p:sp>
        <p:nvSpPr>
          <p:cNvPr id="37" name="Titolo 1"/>
          <p:cNvSpPr txBox="1">
            <a:spLocks/>
          </p:cNvSpPr>
          <p:nvPr/>
        </p:nvSpPr>
        <p:spPr bwMode="auto">
          <a:xfrm>
            <a:off x="5110163" y="2293938"/>
            <a:ext cx="1071562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>
                <a:latin typeface="Tahoma" pitchFamily="34" charset="0"/>
                <a:cs typeface="Tahoma" pitchFamily="34" charset="0"/>
              </a:rPr>
              <a:t>Бактерии СУ</a:t>
            </a:r>
          </a:p>
        </p:txBody>
      </p:sp>
      <p:sp>
        <p:nvSpPr>
          <p:cNvPr id="38" name="Titolo 1"/>
          <p:cNvSpPr txBox="1">
            <a:spLocks/>
          </p:cNvSpPr>
          <p:nvPr/>
        </p:nvSpPr>
        <p:spPr bwMode="auto">
          <a:xfrm>
            <a:off x="4773613" y="2659063"/>
            <a:ext cx="911225" cy="6397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НСУ, проходящие через рубец </a:t>
            </a:r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4772025" y="3286124"/>
            <a:ext cx="909638" cy="8953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100" dirty="0">
                <a:latin typeface="Tahoma" pitchFamily="34" charset="0"/>
                <a:cs typeface="Tahoma" pitchFamily="34" charset="0"/>
              </a:rPr>
              <a:t>СУ, </a:t>
            </a:r>
            <a:r>
              <a:rPr lang="en-US" sz="1100" dirty="0" err="1">
                <a:latin typeface="Tahoma" pitchFamily="34" charset="0"/>
                <a:cs typeface="Tahoma" pitchFamily="34" charset="0"/>
              </a:rPr>
              <a:t>проходящие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Tahoma" pitchFamily="34" charset="0"/>
                <a:cs typeface="Tahoma" pitchFamily="34" charset="0"/>
              </a:rPr>
              <a:t>через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Tahoma" pitchFamily="34" charset="0"/>
                <a:cs typeface="Tahoma" pitchFamily="34" charset="0"/>
              </a:rPr>
              <a:t>рубец</a:t>
            </a:r>
            <a:endParaRPr lang="en-US" sz="11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Connettore 1 28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4487863" y="2936875"/>
            <a:ext cx="285750" cy="1588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31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4487863" y="3365500"/>
            <a:ext cx="285750" cy="1588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824413" y="1579563"/>
            <a:ext cx="1587" cy="687387"/>
          </a:xfrm>
          <a:prstGeom prst="line">
            <a:avLst/>
          </a:prstGeom>
          <a:ln w="1587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3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4824413" y="1893888"/>
            <a:ext cx="285750" cy="115887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4824413" y="2265363"/>
            <a:ext cx="285750" cy="142875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2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117431" y="1942307"/>
            <a:ext cx="701675" cy="1588"/>
          </a:xfrm>
          <a:prstGeom prst="line">
            <a:avLst/>
          </a:prstGeom>
          <a:ln w="1587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3">
            <a:extLst>
              <a:ext uri="{FF2B5EF4-FFF2-40B4-BE49-F238E27FC236}"/>
            </a:extLst>
          </p:cNvPr>
          <p:cNvCxnSpPr/>
          <p:nvPr/>
        </p:nvCxnSpPr>
        <p:spPr>
          <a:xfrm flipV="1">
            <a:off x="6181725" y="1893888"/>
            <a:ext cx="285750" cy="71437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8">
            <a:extLst>
              <a:ext uri="{FF2B5EF4-FFF2-40B4-BE49-F238E27FC236}"/>
            </a:extLst>
          </p:cNvPr>
          <p:cNvCxnSpPr/>
          <p:nvPr/>
        </p:nvCxnSpPr>
        <p:spPr>
          <a:xfrm flipV="1">
            <a:off x="6181725" y="2293938"/>
            <a:ext cx="285750" cy="96837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olo 1"/>
          <p:cNvSpPr txBox="1">
            <a:spLocks/>
          </p:cNvSpPr>
          <p:nvPr/>
        </p:nvSpPr>
        <p:spPr bwMode="auto">
          <a:xfrm>
            <a:off x="5964238" y="2794000"/>
            <a:ext cx="928687" cy="62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Микробы, проходящие через рубец</a:t>
            </a:r>
          </a:p>
        </p:txBody>
      </p:sp>
      <p:cxnSp>
        <p:nvCxnSpPr>
          <p:cNvPr id="49" name="Connettore 1 64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6181725" y="2070100"/>
            <a:ext cx="214313" cy="73025"/>
          </a:xfrm>
          <a:prstGeom prst="line">
            <a:avLst/>
          </a:prstGeom>
          <a:ln w="15875">
            <a:solidFill>
              <a:srgbClr val="C0000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70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6181725" y="2505075"/>
            <a:ext cx="214313" cy="73025"/>
          </a:xfrm>
          <a:prstGeom prst="line">
            <a:avLst/>
          </a:prstGeom>
          <a:ln w="15875">
            <a:solidFill>
              <a:srgbClr val="C0000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olo 1"/>
          <p:cNvSpPr txBox="1">
            <a:spLocks/>
          </p:cNvSpPr>
          <p:nvPr/>
        </p:nvSpPr>
        <p:spPr bwMode="auto">
          <a:xfrm>
            <a:off x="6986588" y="2659063"/>
            <a:ext cx="938212" cy="6270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Протеин, проходящий через рубец </a:t>
            </a:r>
          </a:p>
        </p:txBody>
      </p:sp>
      <p:cxnSp>
        <p:nvCxnSpPr>
          <p:cNvPr id="52" name="Connettore 1 78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3324226" y="2198687"/>
            <a:ext cx="2328862" cy="4763"/>
          </a:xfrm>
          <a:prstGeom prst="line">
            <a:avLst/>
          </a:prstGeom>
          <a:ln w="15875">
            <a:solidFill>
              <a:srgbClr val="C0000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olo 1"/>
          <p:cNvSpPr txBox="1">
            <a:spLocks/>
          </p:cNvSpPr>
          <p:nvPr/>
        </p:nvSpPr>
        <p:spPr bwMode="auto">
          <a:xfrm>
            <a:off x="7599363" y="2008188"/>
            <a:ext cx="939800" cy="6429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Зола, проходящая через рубец</a:t>
            </a:r>
          </a:p>
        </p:txBody>
      </p:sp>
      <p:cxnSp>
        <p:nvCxnSpPr>
          <p:cNvPr id="54" name="Connettore 1 84">
            <a:extLst>
              <a:ext uri="{FF2B5EF4-FFF2-40B4-BE49-F238E27FC236}"/>
            </a:extLst>
          </p:cNvPr>
          <p:cNvCxnSpPr>
            <a:stCxn id="53" idx="0"/>
            <a:endCxn id="23558" idx="2"/>
          </p:cNvCxnSpPr>
          <p:nvPr/>
        </p:nvCxnSpPr>
        <p:spPr>
          <a:xfrm flipV="1">
            <a:off x="8069263" y="1036638"/>
            <a:ext cx="5556" cy="971550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olo 1"/>
          <p:cNvSpPr txBox="1">
            <a:spLocks/>
          </p:cNvSpPr>
          <p:nvPr/>
        </p:nvSpPr>
        <p:spPr bwMode="auto">
          <a:xfrm>
            <a:off x="8956675" y="2205038"/>
            <a:ext cx="939800" cy="87471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 dirty="0" err="1">
                <a:latin typeface="Tahoma" pitchFamily="34" charset="0"/>
                <a:cs typeface="Tahoma" pitchFamily="34" charset="0"/>
              </a:rPr>
              <a:t>Жирные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кислоты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algn="ctr">
              <a:buSzPct val="100000"/>
            </a:pPr>
            <a:r>
              <a:rPr lang="en-US" sz="1000" dirty="0" err="1">
                <a:latin typeface="Tahoma" pitchFamily="34" charset="0"/>
                <a:cs typeface="Tahoma" pitchFamily="34" charset="0"/>
              </a:rPr>
              <a:t>проходящие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через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>
                <a:latin typeface="Tahoma" pitchFamily="34" charset="0"/>
                <a:cs typeface="Tahoma" pitchFamily="34" charset="0"/>
              </a:rPr>
              <a:t>рубец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6" name="Connettore 1 8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336088" y="1046163"/>
            <a:ext cx="3175" cy="228600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olo 1"/>
          <p:cNvSpPr txBox="1">
            <a:spLocks/>
          </p:cNvSpPr>
          <p:nvPr/>
        </p:nvSpPr>
        <p:spPr bwMode="auto">
          <a:xfrm>
            <a:off x="5967413" y="3619500"/>
            <a:ext cx="1000125" cy="428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Кишечная </a:t>
            </a:r>
          </a:p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усвояемость</a:t>
            </a:r>
          </a:p>
        </p:txBody>
      </p:sp>
      <p:cxnSp>
        <p:nvCxnSpPr>
          <p:cNvPr id="58" name="Connettore 1 93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5392738" y="3433763"/>
            <a:ext cx="857250" cy="6350"/>
          </a:xfrm>
          <a:prstGeom prst="line">
            <a:avLst/>
          </a:prstGeom>
          <a:ln w="15875">
            <a:solidFill>
              <a:srgbClr val="00B05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100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5681663" y="2936875"/>
            <a:ext cx="142875" cy="71438"/>
          </a:xfrm>
          <a:prstGeom prst="line">
            <a:avLst/>
          </a:prstGeom>
          <a:ln w="15875">
            <a:solidFill>
              <a:srgbClr val="00B05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102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5681663" y="3344863"/>
            <a:ext cx="142875" cy="71437"/>
          </a:xfrm>
          <a:prstGeom prst="line">
            <a:avLst/>
          </a:prstGeom>
          <a:ln w="15875">
            <a:solidFill>
              <a:srgbClr val="00B05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103">
            <a:extLst>
              <a:ext uri="{FF2B5EF4-FFF2-40B4-BE49-F238E27FC236}"/>
            </a:extLst>
          </p:cNvPr>
          <p:cNvCxnSpPr/>
          <p:nvPr/>
        </p:nvCxnSpPr>
        <p:spPr>
          <a:xfrm rot="10800000">
            <a:off x="5821363" y="3865563"/>
            <a:ext cx="146050" cy="1587"/>
          </a:xfrm>
          <a:prstGeom prst="line">
            <a:avLst/>
          </a:prstGeom>
          <a:ln w="15875">
            <a:solidFill>
              <a:srgbClr val="00B05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53">
            <a:extLst>
              <a:ext uri="{FF2B5EF4-FFF2-40B4-BE49-F238E27FC236}"/>
            </a:extLst>
          </p:cNvPr>
          <p:cNvCxnSpPr>
            <a:endCxn id="51" idx="2"/>
          </p:cNvCxnSpPr>
          <p:nvPr/>
        </p:nvCxnSpPr>
        <p:spPr>
          <a:xfrm flipV="1">
            <a:off x="6756400" y="3286124"/>
            <a:ext cx="699294" cy="322264"/>
          </a:xfrm>
          <a:prstGeom prst="line">
            <a:avLst/>
          </a:prstGeom>
          <a:ln w="15875">
            <a:solidFill>
              <a:srgbClr val="00B05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58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7939881" y="2901157"/>
            <a:ext cx="484187" cy="0"/>
          </a:xfrm>
          <a:prstGeom prst="line">
            <a:avLst/>
          </a:prstGeom>
          <a:ln w="15875">
            <a:solidFill>
              <a:srgbClr val="00B05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0">
            <a:extLst>
              <a:ext uri="{FF2B5EF4-FFF2-40B4-BE49-F238E27FC236}"/>
            </a:extLst>
          </p:cNvPr>
          <p:cNvCxnSpPr/>
          <p:nvPr/>
        </p:nvCxnSpPr>
        <p:spPr>
          <a:xfrm flipV="1">
            <a:off x="6967538" y="3144838"/>
            <a:ext cx="1203325" cy="571500"/>
          </a:xfrm>
          <a:prstGeom prst="line">
            <a:avLst/>
          </a:prstGeom>
          <a:ln w="15875">
            <a:solidFill>
              <a:srgbClr val="00B05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5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9147969" y="3048794"/>
            <a:ext cx="474662" cy="0"/>
          </a:xfrm>
          <a:prstGeom prst="line">
            <a:avLst/>
          </a:prstGeom>
          <a:ln w="15875">
            <a:solidFill>
              <a:srgbClr val="00B050"/>
            </a:solidFill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6">
            <a:extLst>
              <a:ext uri="{FF2B5EF4-FFF2-40B4-BE49-F238E27FC236}"/>
            </a:extLst>
          </p:cNvPr>
          <p:cNvCxnSpPr/>
          <p:nvPr/>
        </p:nvCxnSpPr>
        <p:spPr>
          <a:xfrm flipV="1">
            <a:off x="6961188" y="3298825"/>
            <a:ext cx="2424112" cy="538163"/>
          </a:xfrm>
          <a:prstGeom prst="line">
            <a:avLst/>
          </a:prstGeom>
          <a:ln w="15875">
            <a:solidFill>
              <a:srgbClr val="00B05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olo 1"/>
          <p:cNvSpPr txBox="1">
            <a:spLocks/>
          </p:cNvSpPr>
          <p:nvPr/>
        </p:nvSpPr>
        <p:spPr bwMode="auto">
          <a:xfrm>
            <a:off x="4384675" y="4354513"/>
            <a:ext cx="1082675" cy="379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Обменная </a:t>
            </a:r>
          </a:p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энергия</a:t>
            </a:r>
          </a:p>
        </p:txBody>
      </p:sp>
      <p:sp>
        <p:nvSpPr>
          <p:cNvPr id="68" name="Titolo 1"/>
          <p:cNvSpPr txBox="1">
            <a:spLocks/>
          </p:cNvSpPr>
          <p:nvPr/>
        </p:nvSpPr>
        <p:spPr bwMode="auto">
          <a:xfrm>
            <a:off x="5694363" y="4357688"/>
            <a:ext cx="1084262" cy="376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Обменный </a:t>
            </a:r>
          </a:p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протеин</a:t>
            </a:r>
          </a:p>
        </p:txBody>
      </p:sp>
      <p:sp>
        <p:nvSpPr>
          <p:cNvPr id="69" name="Titolo 1"/>
          <p:cNvSpPr txBox="1">
            <a:spLocks/>
          </p:cNvSpPr>
          <p:nvPr/>
        </p:nvSpPr>
        <p:spPr bwMode="auto">
          <a:xfrm>
            <a:off x="7040563" y="4365625"/>
            <a:ext cx="1331118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 dirty="0" err="1">
                <a:latin typeface="Tahoma" pitchFamily="34" charset="0"/>
                <a:cs typeface="Tahoma" pitchFamily="34" charset="0"/>
              </a:rPr>
              <a:t>Обменные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buSzPct val="100000"/>
            </a:pPr>
            <a:r>
              <a:rPr lang="en-US" sz="1000" dirty="0" err="1">
                <a:latin typeface="Tahoma" pitchFamily="34" charset="0"/>
                <a:cs typeface="Tahoma" pitchFamily="34" charset="0"/>
              </a:rPr>
              <a:t>аминокислоты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itolo 1"/>
          <p:cNvSpPr txBox="1">
            <a:spLocks/>
          </p:cNvSpPr>
          <p:nvPr/>
        </p:nvSpPr>
        <p:spPr bwMode="auto">
          <a:xfrm>
            <a:off x="8396288" y="4376738"/>
            <a:ext cx="1357312" cy="357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Всасываемые </a:t>
            </a:r>
          </a:p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минералы</a:t>
            </a:r>
          </a:p>
        </p:txBody>
      </p:sp>
      <p:cxnSp>
        <p:nvCxnSpPr>
          <p:cNvPr id="71" name="Connettore 1 92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7992269" y="672306"/>
            <a:ext cx="158750" cy="1588"/>
          </a:xfrm>
          <a:prstGeom prst="line">
            <a:avLst/>
          </a:prstGeom>
          <a:ln w="15875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94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9236869" y="662782"/>
            <a:ext cx="161925" cy="1587"/>
          </a:xfrm>
          <a:prstGeom prst="line">
            <a:avLst/>
          </a:prstGeom>
          <a:ln w="15875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95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684169" y="672306"/>
            <a:ext cx="158750" cy="1588"/>
          </a:xfrm>
          <a:prstGeom prst="line">
            <a:avLst/>
          </a:prstGeom>
          <a:ln w="15875"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105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4962525" y="1157288"/>
            <a:ext cx="257175" cy="0"/>
          </a:xfrm>
          <a:prstGeom prst="line">
            <a:avLst/>
          </a:prstGeom>
          <a:ln w="15875"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115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308725" y="1920875"/>
            <a:ext cx="1746250" cy="0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120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076156" y="2455069"/>
            <a:ext cx="642938" cy="0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123">
            <a:extLst>
              <a:ext uri="{FF2B5EF4-FFF2-40B4-BE49-F238E27FC236}"/>
            </a:extLst>
          </p:cNvPr>
          <p:cNvCxnSpPr/>
          <p:nvPr/>
        </p:nvCxnSpPr>
        <p:spPr>
          <a:xfrm>
            <a:off x="5075238" y="4191000"/>
            <a:ext cx="3919537" cy="1588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125">
            <a:extLst>
              <a:ext uri="{FF2B5EF4-FFF2-40B4-BE49-F238E27FC236}"/>
            </a:extLst>
          </p:cNvPr>
          <p:cNvCxnSpPr/>
          <p:nvPr/>
        </p:nvCxnSpPr>
        <p:spPr>
          <a:xfrm rot="16200000" flipV="1">
            <a:off x="6408737" y="4116388"/>
            <a:ext cx="130175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126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985544" y="4280694"/>
            <a:ext cx="179388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olo 1"/>
          <p:cNvSpPr txBox="1">
            <a:spLocks/>
          </p:cNvSpPr>
          <p:nvPr/>
        </p:nvSpPr>
        <p:spPr bwMode="auto">
          <a:xfrm>
            <a:off x="4319587" y="4913313"/>
            <a:ext cx="1147763" cy="214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Поддержание</a:t>
            </a:r>
          </a:p>
        </p:txBody>
      </p:sp>
      <p:sp>
        <p:nvSpPr>
          <p:cNvPr id="81" name="Titolo 1"/>
          <p:cNvSpPr txBox="1">
            <a:spLocks/>
          </p:cNvSpPr>
          <p:nvPr/>
        </p:nvSpPr>
        <p:spPr bwMode="auto">
          <a:xfrm>
            <a:off x="4321175" y="5302250"/>
            <a:ext cx="1152525" cy="198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 dirty="0" err="1">
                <a:latin typeface="Tahoma" pitchFamily="34" charset="0"/>
                <a:cs typeface="Tahoma" pitchFamily="34" charset="0"/>
              </a:rPr>
              <a:t>Беременность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" name="Titolo 1"/>
          <p:cNvSpPr txBox="1">
            <a:spLocks/>
          </p:cNvSpPr>
          <p:nvPr/>
        </p:nvSpPr>
        <p:spPr bwMode="auto">
          <a:xfrm>
            <a:off x="4395788" y="5688013"/>
            <a:ext cx="10715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Рост </a:t>
            </a:r>
          </a:p>
        </p:txBody>
      </p:sp>
      <p:cxnSp>
        <p:nvCxnSpPr>
          <p:cNvPr id="83" name="Connettore 1 148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228556" y="3425032"/>
            <a:ext cx="398463" cy="0"/>
          </a:xfrm>
          <a:prstGeom prst="line">
            <a:avLst/>
          </a:prstGeom>
          <a:ln w="15875">
            <a:solidFill>
              <a:srgbClr val="00B05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olo 1"/>
          <p:cNvSpPr txBox="1">
            <a:spLocks/>
          </p:cNvSpPr>
          <p:nvPr/>
        </p:nvSpPr>
        <p:spPr bwMode="auto">
          <a:xfrm>
            <a:off x="4395788" y="6076950"/>
            <a:ext cx="10715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Молоко </a:t>
            </a:r>
          </a:p>
        </p:txBody>
      </p:sp>
      <p:cxnSp>
        <p:nvCxnSpPr>
          <p:cNvPr id="85" name="Connettore 1 152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169819" y="4283869"/>
            <a:ext cx="179388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153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8897144" y="4283869"/>
            <a:ext cx="179388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154">
            <a:extLst>
              <a:ext uri="{FF2B5EF4-FFF2-40B4-BE49-F238E27FC236}"/>
            </a:extLst>
          </p:cNvPr>
          <p:cNvCxnSpPr/>
          <p:nvPr/>
        </p:nvCxnSpPr>
        <p:spPr>
          <a:xfrm rot="10800000" flipV="1">
            <a:off x="6778625" y="4559300"/>
            <a:ext cx="28733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olo 1"/>
          <p:cNvSpPr txBox="1">
            <a:spLocks/>
          </p:cNvSpPr>
          <p:nvPr/>
        </p:nvSpPr>
        <p:spPr bwMode="auto">
          <a:xfrm>
            <a:off x="4395788" y="6475413"/>
            <a:ext cx="10715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Запасы </a:t>
            </a:r>
          </a:p>
        </p:txBody>
      </p:sp>
      <p:cxnSp>
        <p:nvCxnSpPr>
          <p:cNvPr id="89" name="Connettore 1 157">
            <a:extLst>
              <a:ext uri="{FF2B5EF4-FFF2-40B4-BE49-F238E27FC236}"/>
            </a:extLst>
          </p:cNvPr>
          <p:cNvCxnSpPr/>
          <p:nvPr/>
        </p:nvCxnSpPr>
        <p:spPr>
          <a:xfrm>
            <a:off x="5467350" y="4986338"/>
            <a:ext cx="3214688" cy="1587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159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6030119" y="4769644"/>
            <a:ext cx="250825" cy="179387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162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7297738" y="4772025"/>
            <a:ext cx="250825" cy="180975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163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8636000" y="4772025"/>
            <a:ext cx="250825" cy="180975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tangolo arrotondato 167">
            <a:extLst>
              <a:ext uri="{FF2B5EF4-FFF2-40B4-BE49-F238E27FC236}"/>
            </a:extLst>
          </p:cNvPr>
          <p:cNvSpPr/>
          <p:nvPr/>
        </p:nvSpPr>
        <p:spPr>
          <a:xfrm>
            <a:off x="4549775" y="1139825"/>
            <a:ext cx="2571750" cy="150018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4" name="Connettore 1 171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56162" y="4818063"/>
            <a:ext cx="180975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172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60131" y="5217319"/>
            <a:ext cx="179388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173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60131" y="5598319"/>
            <a:ext cx="179388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174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60131" y="6003132"/>
            <a:ext cx="179387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175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859337" y="6389688"/>
            <a:ext cx="180975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itolo 1"/>
          <p:cNvSpPr txBox="1">
            <a:spLocks/>
          </p:cNvSpPr>
          <p:nvPr/>
        </p:nvSpPr>
        <p:spPr bwMode="auto">
          <a:xfrm>
            <a:off x="7970838" y="5286375"/>
            <a:ext cx="925512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Кал</a:t>
            </a:r>
          </a:p>
        </p:txBody>
      </p:sp>
      <p:sp>
        <p:nvSpPr>
          <p:cNvPr id="100" name="Titolo 1"/>
          <p:cNvSpPr txBox="1">
            <a:spLocks/>
          </p:cNvSpPr>
          <p:nvPr/>
        </p:nvSpPr>
        <p:spPr bwMode="auto">
          <a:xfrm>
            <a:off x="7970838" y="5786438"/>
            <a:ext cx="925512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1000">
                <a:latin typeface="Tahoma" pitchFamily="34" charset="0"/>
                <a:cs typeface="Tahoma" pitchFamily="34" charset="0"/>
              </a:rPr>
              <a:t>Моча</a:t>
            </a:r>
          </a:p>
        </p:txBody>
      </p:sp>
      <p:cxnSp>
        <p:nvCxnSpPr>
          <p:cNvPr id="101" name="Connettore 1 183">
            <a:extLst>
              <a:ext uri="{FF2B5EF4-FFF2-40B4-BE49-F238E27FC236}"/>
            </a:extLst>
          </p:cNvPr>
          <p:cNvCxnSpPr/>
          <p:nvPr/>
        </p:nvCxnSpPr>
        <p:spPr>
          <a:xfrm>
            <a:off x="5470525" y="5075238"/>
            <a:ext cx="1262063" cy="854075"/>
          </a:xfrm>
          <a:prstGeom prst="line">
            <a:avLst/>
          </a:prstGeom>
          <a:ln w="15875">
            <a:solidFill>
              <a:srgbClr val="FFC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86">
            <a:extLst>
              <a:ext uri="{FF2B5EF4-FFF2-40B4-BE49-F238E27FC236}"/>
            </a:extLst>
          </p:cNvPr>
          <p:cNvCxnSpPr/>
          <p:nvPr/>
        </p:nvCxnSpPr>
        <p:spPr>
          <a:xfrm flipV="1">
            <a:off x="6721475" y="5929313"/>
            <a:ext cx="1260475" cy="0"/>
          </a:xfrm>
          <a:prstGeom prst="line">
            <a:avLst/>
          </a:prstGeom>
          <a:ln w="1587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92">
            <a:extLst>
              <a:ext uri="{FF2B5EF4-FFF2-40B4-BE49-F238E27FC236}"/>
            </a:extLst>
          </p:cNvPr>
          <p:cNvCxnSpPr/>
          <p:nvPr/>
        </p:nvCxnSpPr>
        <p:spPr>
          <a:xfrm>
            <a:off x="6967538" y="3929063"/>
            <a:ext cx="2808287" cy="1587"/>
          </a:xfrm>
          <a:prstGeom prst="line">
            <a:avLst/>
          </a:prstGeom>
          <a:ln w="15875">
            <a:solidFill>
              <a:srgbClr val="FFC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95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8983663" y="4710113"/>
            <a:ext cx="1571625" cy="9525"/>
          </a:xfrm>
          <a:prstGeom prst="line">
            <a:avLst/>
          </a:prstGeom>
          <a:ln w="15875">
            <a:solidFill>
              <a:srgbClr val="FFC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97">
            <a:extLst>
              <a:ext uri="{FF2B5EF4-FFF2-40B4-BE49-F238E27FC236}"/>
            </a:extLst>
          </p:cNvPr>
          <p:cNvCxnSpPr/>
          <p:nvPr/>
        </p:nvCxnSpPr>
        <p:spPr>
          <a:xfrm flipV="1">
            <a:off x="8896350" y="5000625"/>
            <a:ext cx="857250" cy="428625"/>
          </a:xfrm>
          <a:prstGeom prst="line">
            <a:avLst/>
          </a:prstGeom>
          <a:ln w="15875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202">
            <a:extLst>
              <a:ext uri="{FF2B5EF4-FFF2-40B4-BE49-F238E27FC236}"/>
            </a:extLst>
          </p:cNvPr>
          <p:cNvCxnSpPr/>
          <p:nvPr/>
        </p:nvCxnSpPr>
        <p:spPr>
          <a:xfrm flipV="1">
            <a:off x="8899525" y="5489575"/>
            <a:ext cx="857250" cy="428625"/>
          </a:xfrm>
          <a:prstGeom prst="line">
            <a:avLst/>
          </a:prstGeom>
          <a:ln w="15875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arrotondato 204">
            <a:extLst>
              <a:ext uri="{FF2B5EF4-FFF2-40B4-BE49-F238E27FC236}"/>
            </a:extLst>
          </p:cNvPr>
          <p:cNvSpPr/>
          <p:nvPr/>
        </p:nvSpPr>
        <p:spPr>
          <a:xfrm>
            <a:off x="4164013" y="4794250"/>
            <a:ext cx="1500187" cy="1979613"/>
          </a:xfrm>
          <a:prstGeom prst="round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/>
          </a:p>
        </p:txBody>
      </p:sp>
      <p:sp>
        <p:nvSpPr>
          <p:cNvPr id="108" name="CasellaDiTesto 205"/>
          <p:cNvSpPr txBox="1">
            <a:spLocks noChangeArrowheads="1"/>
          </p:cNvSpPr>
          <p:nvPr/>
        </p:nvSpPr>
        <p:spPr bwMode="auto">
          <a:xfrm>
            <a:off x="3079750" y="45720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9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Субмодель</a:t>
            </a:r>
          </a:p>
          <a:p>
            <a:pPr>
              <a:buSzPct val="100000"/>
            </a:pPr>
            <a:r>
              <a:rPr lang="en-US" sz="9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потребностей</a:t>
            </a:r>
          </a:p>
        </p:txBody>
      </p:sp>
      <p:cxnSp>
        <p:nvCxnSpPr>
          <p:cNvPr id="109" name="Connettore 1 20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3925888" y="4794250"/>
            <a:ext cx="288925" cy="13493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sellaDiTesto 209"/>
          <p:cNvSpPr txBox="1">
            <a:spLocks noChangeArrowheads="1"/>
          </p:cNvSpPr>
          <p:nvPr/>
        </p:nvSpPr>
        <p:spPr bwMode="auto">
          <a:xfrm>
            <a:off x="3519488" y="2771775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90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Субмодель </a:t>
            </a:r>
          </a:p>
          <a:p>
            <a:pPr>
              <a:buSzPct val="100000"/>
            </a:pPr>
            <a:r>
              <a:rPr lang="en-US" sz="90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рубца</a:t>
            </a:r>
          </a:p>
        </p:txBody>
      </p:sp>
      <p:cxnSp>
        <p:nvCxnSpPr>
          <p:cNvPr id="111" name="Connettore 1 2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029075" y="2552700"/>
            <a:ext cx="581025" cy="25876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2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541463" y="773113"/>
            <a:ext cx="2143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1600">
                <a:solidFill>
                  <a:srgbClr val="0349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Схема модели NDS</a:t>
            </a:r>
          </a:p>
        </p:txBody>
      </p:sp>
      <p:sp>
        <p:nvSpPr>
          <p:cNvPr id="113" name="Rettangolo arrotondato 167">
            <a:extLst>
              <a:ext uri="{FF2B5EF4-FFF2-40B4-BE49-F238E27FC236}"/>
            </a:extLst>
          </p:cNvPr>
          <p:cNvSpPr/>
          <p:nvPr/>
        </p:nvSpPr>
        <p:spPr>
          <a:xfrm>
            <a:off x="8615363" y="1274763"/>
            <a:ext cx="1566862" cy="8509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4" name="CasellaDiTesto 209"/>
          <p:cNvSpPr txBox="1">
            <a:spLocks noChangeArrowheads="1"/>
          </p:cNvSpPr>
          <p:nvPr/>
        </p:nvSpPr>
        <p:spPr bwMode="auto">
          <a:xfrm>
            <a:off x="9931400" y="2205038"/>
            <a:ext cx="84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900">
                <a:solidFill>
                  <a:srgbClr val="C49500"/>
                </a:solidFill>
                <a:latin typeface="Tahoma" pitchFamily="34" charset="0"/>
                <a:cs typeface="Tahoma" pitchFamily="34" charset="0"/>
              </a:rPr>
              <a:t>Субмодель </a:t>
            </a:r>
          </a:p>
          <a:p>
            <a:pPr>
              <a:buSzPct val="100000"/>
            </a:pPr>
            <a:r>
              <a:rPr lang="en-US" sz="900">
                <a:solidFill>
                  <a:srgbClr val="C49500"/>
                </a:solidFill>
                <a:latin typeface="Tahoma" pitchFamily="34" charset="0"/>
                <a:cs typeface="Tahoma" pitchFamily="34" charset="0"/>
              </a:rPr>
              <a:t>липидов</a:t>
            </a:r>
          </a:p>
        </p:txBody>
      </p:sp>
      <p:cxnSp>
        <p:nvCxnSpPr>
          <p:cNvPr id="115" name="Connettore 1 2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125075" y="2068513"/>
            <a:ext cx="138113" cy="17938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8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374188" y="2138363"/>
            <a:ext cx="1587" cy="230187"/>
          </a:xfrm>
          <a:prstGeom prst="line">
            <a:avLst/>
          </a:prstGeom>
          <a:ln w="15875">
            <a:solidFill>
              <a:srgbClr val="C00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olo 1"/>
          <p:cNvSpPr txBox="1">
            <a:spLocks/>
          </p:cNvSpPr>
          <p:nvPr/>
        </p:nvSpPr>
        <p:spPr bwMode="auto">
          <a:xfrm>
            <a:off x="8759825" y="1304925"/>
            <a:ext cx="1314450" cy="217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900">
                <a:latin typeface="Tahoma" pitchFamily="34" charset="0"/>
                <a:cs typeface="Tahoma" pitchFamily="34" charset="0"/>
              </a:rPr>
              <a:t>Липолиз</a:t>
            </a:r>
          </a:p>
        </p:txBody>
      </p:sp>
      <p:sp>
        <p:nvSpPr>
          <p:cNvPr id="118" name="Titolo 1"/>
          <p:cNvSpPr txBox="1">
            <a:spLocks/>
          </p:cNvSpPr>
          <p:nvPr/>
        </p:nvSpPr>
        <p:spPr bwMode="auto">
          <a:xfrm>
            <a:off x="8759825" y="1573213"/>
            <a:ext cx="131445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900">
                <a:latin typeface="Tahoma" pitchFamily="34" charset="0"/>
                <a:cs typeface="Tahoma" pitchFamily="34" charset="0"/>
              </a:rPr>
              <a:t>Биогидрогенация</a:t>
            </a:r>
          </a:p>
        </p:txBody>
      </p:sp>
      <p:sp>
        <p:nvSpPr>
          <p:cNvPr id="119" name="Titolo 1"/>
          <p:cNvSpPr txBox="1">
            <a:spLocks/>
          </p:cNvSpPr>
          <p:nvPr/>
        </p:nvSpPr>
        <p:spPr bwMode="auto">
          <a:xfrm>
            <a:off x="8759825" y="1844675"/>
            <a:ext cx="131445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sz="900">
                <a:latin typeface="Tahoma" pitchFamily="34" charset="0"/>
                <a:cs typeface="Tahoma" pitchFamily="34" charset="0"/>
              </a:rPr>
              <a:t>Новообразование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8" grpId="0" animBg="1"/>
      <p:bldP spid="51" grpId="0" animBg="1"/>
      <p:bldP spid="53" grpId="0" animBg="1"/>
      <p:bldP spid="55" grpId="0" animBg="1"/>
      <p:bldP spid="57" grpId="0" animBg="1"/>
      <p:bldP spid="67" grpId="0" animBg="1"/>
      <p:bldP spid="68" grpId="0" animBg="1"/>
      <p:bldP spid="69" grpId="0" animBg="1"/>
      <p:bldP spid="70" grpId="0" animBg="1"/>
      <p:bldP spid="80" grpId="0" animBg="1"/>
      <p:bldP spid="81" grpId="0" animBg="1"/>
      <p:bldP spid="82" grpId="0" animBg="1"/>
      <p:bldP spid="84" grpId="0" animBg="1"/>
      <p:bldP spid="88" grpId="0" animBg="1"/>
      <p:bldP spid="93" grpId="0" animBg="1"/>
      <p:bldP spid="99" grpId="0" animBg="1"/>
      <p:bldP spid="100" grpId="0" animBg="1"/>
      <p:bldP spid="107" grpId="0" animBg="1"/>
      <p:bldP spid="108" grpId="0"/>
      <p:bldP spid="110" grpId="0"/>
      <p:bldP spid="113" grpId="0" animBg="1"/>
      <p:bldP spid="114" grpId="0"/>
      <p:bldP spid="117" grpId="0" animBg="1"/>
      <p:bldP spid="118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268413"/>
            <a:ext cx="506888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32038" y="4129088"/>
            <a:ext cx="8501062" cy="1820862"/>
          </a:xfrm>
        </p:spPr>
        <p:txBody>
          <a:bodyPr/>
          <a:lstStyle/>
          <a:p>
            <a:pPr marL="0" indent="0" algn="just">
              <a:buClrTx/>
              <a:buFont typeface="Arial" charset="0"/>
              <a:buNone/>
            </a:pPr>
            <a:r>
              <a:rPr lang="en-US" b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NDS</a:t>
            </a:r>
            <a:r>
              <a:rPr lang="en-US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(Nutritional Dynamic System)</a:t>
            </a:r>
            <a:r>
              <a:rPr lang="en-US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— компьютерная платформа для практикующих специалистов по кормлению, предназначенная для организации кормления и принятия решений "на месте"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  <p:pic>
        <p:nvPicPr>
          <p:cNvPr id="24582" name="Immagin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060575"/>
            <a:ext cx="66897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7313"/>
            <a:ext cx="10247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magine 5" descr="NDS Pro softwa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5" descr="NDS Pro softwa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3179763" y="2420938"/>
            <a:ext cx="5832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 anchor="ctr">
            <a:spAutoFit/>
          </a:bodyPr>
          <a:lstStyle/>
          <a:p>
            <a:pPr algn="just" eaLnBrk="0" hangingPunct="0">
              <a:lnSpc>
                <a:spcPct val="150000"/>
              </a:lnSpc>
              <a:buSzPct val="100000"/>
            </a:pPr>
            <a:r>
              <a:rPr lang="en-US" sz="2400">
                <a:solidFill>
                  <a:srgbClr val="DDDDDD"/>
                </a:solidFill>
                <a:latin typeface="Tahoma" pitchFamily="34" charset="0"/>
                <a:cs typeface="Tahoma" pitchFamily="34" charset="0"/>
              </a:rPr>
              <a:t>Основные функции NDS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24180" y="1293816"/>
            <a:ext cx="8031583" cy="4430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73025" tIns="36512" rIns="73025" bIns="36512" anchor="ctr">
            <a:spAutoFit/>
          </a:bodyPr>
          <a:lstStyle/>
          <a:p>
            <a:pPr algn="just" eaLnBrk="0" hangingPunct="0">
              <a:buSzPct val="100000"/>
            </a:pP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Продвинутые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инструменты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и субмодели NDS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1875" y="2490511"/>
            <a:ext cx="4319588" cy="22897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73025" tIns="36512" rIns="73025" bIns="36512" anchor="ctr"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Субмодель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рН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рубца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Субмодель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прогноза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содержания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молочного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жира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Субмодель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воды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Калькулятор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активности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условий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содержания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телят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роста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мясного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скота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Модель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для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мелких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жвачных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1975" y="1736885"/>
            <a:ext cx="4248150" cy="46288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73025" tIns="36512" rIns="73025" bIns="36512" anchor="ctr">
            <a:spAutoFit/>
          </a:bodyPr>
          <a:lstStyle/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оценки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размера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частиц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оценки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количества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клетчатки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проверки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жиров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Дженкинса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оценки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благополучия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пошагового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кормления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молоком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Пробоотбор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с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расчётом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скользящего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среднего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оценки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наполняемости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рубца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выпаса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Инструмент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пошагового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кормления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buFont typeface="Arial" charset="0"/>
              <a:buChar char="•"/>
            </a:pP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Многозадачный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менеджер</a:t>
            </a:r>
            <a:r>
              <a:rPr lang="en-US" sz="1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рецептов</a:t>
            </a:r>
            <a:endParaRPr lang="en-US" sz="160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Immagine 9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92313" y="1989138"/>
            <a:ext cx="7753350" cy="33226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73025" tIns="36512" rIns="73025" bIns="36512" anchor="ctr">
            <a:spAutoFit/>
          </a:bodyPr>
          <a:lstStyle/>
          <a:p>
            <a:pPr algn="just" eaLnBrk="0" hangingPunct="0">
              <a:lnSpc>
                <a:spcPct val="150000"/>
              </a:lnSpc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NDS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широко используется в Азии, Европе, Северной и Южной Америке в качестве платформы для применения модели CNCPS в практических условиях, а также подвергается многочисленным испытаниям. Конечные потребители (кормовая индустрия и независимые специалисты по кормлению) признают NDS в качестве эффективного вспомогательного инструмента с точки зрения как программного обеспечения, так и биологии.</a:t>
            </a:r>
          </a:p>
        </p:txBody>
      </p:sp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Immagine 7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376363"/>
            <a:ext cx="8424862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775"/>
            <a:ext cx="5715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852738"/>
            <a:ext cx="6310312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Immagine 7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82738"/>
            <a:ext cx="60483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577975"/>
            <a:ext cx="56546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magine 6" descr="NDS Pro softwa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5050" y="1838325"/>
            <a:ext cx="5230813" cy="3181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73025" tIns="36512" rIns="73025" bIns="36512" anchor="ctr">
            <a:spAutoFit/>
          </a:bodyPr>
          <a:lstStyle/>
          <a:p>
            <a:pPr algn="ctr" eaLnBrk="0" hangingPunct="0">
              <a:buSzPct val="100000"/>
            </a:pP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Техническая поддержка и поддержка по вопросам кормления обеспечивается по всему миру</a:t>
            </a:r>
          </a:p>
          <a:p>
            <a:pPr algn="ctr" eaLnBrk="0" hangingPunct="0">
              <a:buSzPct val="100000"/>
            </a:pPr>
            <a:endParaRPr lang="en-US" sz="2400" b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buSzPct val="100000"/>
            </a:pPr>
            <a:r>
              <a:rPr lang="en-US" sz="260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Командой по технической поддержке компании RUM&amp;N</a:t>
            </a:r>
          </a:p>
          <a:p>
            <a:pPr algn="ctr" eaLnBrk="0" hangingPunct="0">
              <a:buSzPct val="100000"/>
            </a:pPr>
            <a:r>
              <a:rPr lang="en-US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info@rumen.it</a:t>
            </a:r>
          </a:p>
          <a:p>
            <a:pPr algn="ctr" eaLnBrk="0" hangingPunct="0">
              <a:buSzPct val="100000"/>
            </a:pPr>
            <a:r>
              <a:rPr lang="en-US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software@rumen.it</a:t>
            </a:r>
          </a:p>
          <a:p>
            <a:pPr algn="ctr" eaLnBrk="0" hangingPunct="0">
              <a:buSzPct val="100000"/>
            </a:pPr>
            <a:r>
              <a:rPr lang="en-US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elena.melli@rumen.it</a:t>
            </a:r>
          </a:p>
          <a:p>
            <a:pPr algn="ctr" eaLnBrk="0" hangingPunct="0">
              <a:buSzPct val="100000"/>
            </a:pPr>
            <a:r>
              <a:rPr lang="en-US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ermanno.melli@rumen.it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Immagine 6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60700" y="1773238"/>
            <a:ext cx="5905500" cy="11922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73025" tIns="36512" rIns="73025" bIns="36512" anchor="ctr">
            <a:spAutoFit/>
          </a:bodyPr>
          <a:lstStyle/>
          <a:p>
            <a:pPr algn="ctr" eaLnBrk="0" hangingPunct="0">
              <a:lnSpc>
                <a:spcPct val="150000"/>
              </a:lnSpc>
              <a:buSzPct val="100000"/>
            </a:pP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sz="26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территории</a:t>
            </a:r>
            <a:r>
              <a:rPr lang="en-US" sz="26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Российской</a:t>
            </a:r>
            <a:r>
              <a:rPr lang="en-US" sz="26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Федерации</a:t>
            </a:r>
            <a:endParaRPr lang="en-US" sz="2600" b="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ct val="150000"/>
              </a:lnSpc>
              <a:buSzPct val="100000"/>
            </a:pPr>
            <a:r>
              <a:rPr lang="en-US" sz="26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NDS Professional </a:t>
            </a: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поддерживается</a:t>
            </a:r>
            <a:r>
              <a:rPr lang="en-US" sz="26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компанией</a:t>
            </a:r>
            <a:endParaRPr lang="en-US" sz="2600" b="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Immagine 6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Megam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645024"/>
            <a:ext cx="351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2" y="4869160"/>
            <a:ext cx="3003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5" name="Rectangle 5"/>
          <p:cNvSpPr>
            <a:spLocks noGrp="1" noChangeArrowheads="1"/>
          </p:cNvSpPr>
          <p:nvPr>
            <p:ph idx="1"/>
          </p:nvPr>
        </p:nvSpPr>
        <p:spPr>
          <a:xfrm>
            <a:off x="2063750" y="1517650"/>
            <a:ext cx="8135938" cy="1150938"/>
          </a:xfrm>
        </p:spPr>
        <p:txBody>
          <a:bodyPr>
            <a:noAutofit/>
          </a:bodyPr>
          <a:lstStyle/>
          <a:p>
            <a:pPr indent="0" algn="just">
              <a:buClrTx/>
              <a:buFont typeface="Arial" charset="0"/>
              <a:buNone/>
            </a:pP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Программное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обеспечение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разработано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поддерживается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компанией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RUM&amp;N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расположенной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в г.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Реджо-нель-Эмилия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Северная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Италия</a:t>
            </a:r>
            <a:endParaRPr lang="en-US" sz="2400" dirty="0" smtClean="0">
              <a:solidFill>
                <a:srgbClr val="11596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806700"/>
            <a:ext cx="5019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Immagine 5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33500"/>
            <a:ext cx="64801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sellaDiTesto 8"/>
          <p:cNvSpPr txBox="1">
            <a:spLocks noChangeArrowheads="1"/>
          </p:cNvSpPr>
          <p:nvPr/>
        </p:nvSpPr>
        <p:spPr bwMode="auto">
          <a:xfrm>
            <a:off x="5048250" y="785813"/>
            <a:ext cx="209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2400" b="0">
                <a:latin typeface="Tahoma" pitchFamily="34" charset="0"/>
                <a:cs typeface="Tahoma" pitchFamily="34" charset="0"/>
                <a:hlinkClick r:id="rId3"/>
              </a:rPr>
              <a:t>www.rumen.it</a:t>
            </a:r>
            <a:endParaRPr lang="en-US" sz="2400" b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Immagine 9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CasellaDiTesto 10"/>
          <p:cNvSpPr txBox="1">
            <a:spLocks noChangeArrowheads="1"/>
          </p:cNvSpPr>
          <p:nvPr/>
        </p:nvSpPr>
        <p:spPr bwMode="auto">
          <a:xfrm>
            <a:off x="479425" y="3068638"/>
            <a:ext cx="197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sz="2800" b="0">
                <a:latin typeface="Tahoma" pitchFamily="34" charset="0"/>
                <a:cs typeface="Tahoma" pitchFamily="34" charset="0"/>
                <a:hlinkClick r:id="rId3"/>
              </a:rPr>
              <a:t>Спасибо!</a:t>
            </a:r>
            <a:endParaRPr lang="en-US" sz="2800" b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5" name="Rectangle 5"/>
          <p:cNvSpPr>
            <a:spLocks noGrp="1" noChangeArrowheads="1"/>
          </p:cNvSpPr>
          <p:nvPr>
            <p:ph idx="1"/>
          </p:nvPr>
        </p:nvSpPr>
        <p:spPr>
          <a:xfrm>
            <a:off x="1841500" y="1720850"/>
            <a:ext cx="9288463" cy="1655763"/>
          </a:xfrm>
        </p:spPr>
        <p:txBody>
          <a:bodyPr>
            <a:noAutofit/>
          </a:bodyPr>
          <a:lstStyle/>
          <a:p>
            <a:pPr indent="0" algn="just">
              <a:buClrTx/>
              <a:buFont typeface="Arial" charset="0"/>
              <a:buNone/>
            </a:pP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Программа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основана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на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последней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версии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биологической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модели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CNCPS  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использованием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лицензионной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технологии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совместно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с </a:t>
            </a:r>
            <a:r>
              <a:rPr lang="en-US" sz="2400" b="1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Факультетом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зоотехники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Корнелльского </a:t>
            </a:r>
            <a:r>
              <a:rPr lang="en-US" sz="2400" b="1" dirty="0" err="1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университета</a:t>
            </a:r>
            <a:r>
              <a:rPr lang="en-US" sz="2400" b="1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 (США)</a:t>
            </a:r>
            <a:r>
              <a:rPr lang="en-US" sz="2400" dirty="0" smtClean="0">
                <a:solidFill>
                  <a:srgbClr val="115964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pic>
        <p:nvPicPr>
          <p:cNvPr id="819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716338"/>
            <a:ext cx="55070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Immagine 5" descr="NDS Pro softwar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63750" y="1916113"/>
            <a:ext cx="8712200" cy="2233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NDS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включает актуальную биологическую модель CNCPS (Версия 6.55) и, благодаря тесному сотрудничеству с Факультетом зоотехники Корнелльского университета, регулярно обновляется по мере проведения новых исследований и публикации их результатов 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135188" y="1844675"/>
            <a:ext cx="8459787" cy="1679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NDS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Professional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не является простой копией модели, разработанной Корнелльским университетом, и не основана исключительно на версии 6.55 данной модели, но является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"официальной"</a:t>
            </a: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платформой CNCPS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03388" y="2276475"/>
            <a:ext cx="9361487" cy="24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RUM&amp;N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подписала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соглашение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с </a:t>
            </a:r>
            <a:r>
              <a:rPr lang="en-US" sz="2400" dirty="0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Корнелльским </a:t>
            </a:r>
            <a:r>
              <a:rPr lang="en-US" sz="2400" dirty="0" err="1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университетом</a:t>
            </a:r>
            <a:r>
              <a:rPr lang="en-US" sz="2400" dirty="0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об</a:t>
            </a:r>
            <a:r>
              <a:rPr lang="en-US" sz="2400" b="0" dirty="0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использовании</a:t>
            </a:r>
            <a:r>
              <a:rPr lang="en-US" sz="2400" b="0" dirty="0" smtClean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технологии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CNCPS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благодаря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чему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платформа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NDS Professional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стала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доступна</a:t>
            </a:r>
            <a:endParaRPr lang="en-US" sz="2400" b="0" dirty="0">
              <a:solidFill>
                <a:srgbClr val="03495C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по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всему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0" dirty="0" err="1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миру</a:t>
            </a:r>
            <a:r>
              <a:rPr lang="en-US" sz="2400" b="0" dirty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 с 2010 г.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03388" y="2276475"/>
            <a:ext cx="89296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CNCPS (Корнелльская система по расчету общего содержания углеводов и белков) представляет собой модель кормления, предназначенную для точной оценки рационов и продуктивности КРС с использованием принципов функции рубца, роста микроорганизмов, переваривания и прохождения корма и физиологии животных.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25638" y="2133600"/>
            <a:ext cx="8929687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b="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Благодаря учёту характеристик, специфичных для животных, кормов и окружающей среды определённой фермы, стало возможным более точное прогнозирование потребностей в нутриентах из рациона для поддержания, роста и выработки молока, а также прогнозирование выделения нутриентов в различных условиях производства. </a:t>
            </a:r>
          </a:p>
        </p:txBody>
      </p:sp>
      <p:pic>
        <p:nvPicPr>
          <p:cNvPr id="8" name="Immagine 7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620713"/>
            <a:ext cx="1512887" cy="72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501188" y="788988"/>
            <a:ext cx="1331912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Immagine 5" descr="NDS Pro softw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6524625"/>
            <a:ext cx="122872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2887663" y="1427163"/>
            <a:ext cx="64166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SzPct val="100000"/>
            </a:pPr>
            <a:r>
              <a:rPr lang="en-US" sz="2400">
                <a:solidFill>
                  <a:srgbClr val="03495C"/>
                </a:solidFill>
                <a:latin typeface="Tahoma" pitchFamily="34" charset="0"/>
                <a:cs typeface="Tahoma" pitchFamily="34" charset="0"/>
              </a:rPr>
              <a:t>Основные концепции CNCPS на платформе NDS</a:t>
            </a: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1154</Words>
  <Application>Microsoft Office PowerPoint</Application>
  <PresentationFormat>Произвольный</PresentationFormat>
  <Paragraphs>195</Paragraphs>
  <Slides>30</Slides>
  <Notes>26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Times</vt:lpstr>
      <vt:lpstr>Arial Narrow</vt:lpstr>
      <vt:lpstr>Verdana</vt:lpstr>
      <vt:lpstr>Arial Black</vt:lpstr>
      <vt:lpstr>Tahoma</vt:lpstr>
      <vt:lpstr>Wingdings</vt:lpstr>
      <vt:lpstr>Equinozio</vt:lpstr>
      <vt:lpstr>Equation</vt:lpstr>
      <vt:lpstr>Equazione</vt:lpstr>
      <vt:lpstr>Vergelijking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корма в рубце </vt:lpstr>
      <vt:lpstr>Презентация PowerPoint</vt:lpstr>
      <vt:lpstr>Поток нутриентов в рубце: Прохождение и разложение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RUM&amp;N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 Presentation 2019</dc:title>
  <dc:subject>NDS Professional</dc:subject>
  <dc:creator>Ermanno Melli</dc:creator>
  <cp:lastModifiedBy>User</cp:lastModifiedBy>
  <cp:revision>2701</cp:revision>
  <cp:lastPrinted>2016-10-10T07:02:05Z</cp:lastPrinted>
  <dcterms:created xsi:type="dcterms:W3CDTF">1999-12-22T16:34:32Z</dcterms:created>
  <dcterms:modified xsi:type="dcterms:W3CDTF">2019-05-25T11:27:38Z</dcterms:modified>
</cp:coreProperties>
</file>